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47" r:id="rId2"/>
    <p:sldId id="2548" r:id="rId3"/>
    <p:sldId id="2549" r:id="rId4"/>
    <p:sldId id="2552" r:id="rId5"/>
    <p:sldId id="2551" r:id="rId6"/>
    <p:sldId id="2553" r:id="rId7"/>
    <p:sldId id="2554" r:id="rId8"/>
    <p:sldId id="2555" r:id="rId9"/>
    <p:sldId id="2550" r:id="rId10"/>
    <p:sldId id="2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46A2A-28AB-49D6-8603-F1D18B3B5B5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D8BE2-F361-40AE-94F6-0D65F282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6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5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3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0F9D-3964-4EA3-AFD1-3DC2DF871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2E41F-A4F1-4EA7-A97B-81FE46821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C7A72-FDC6-4459-95CF-0EA725C1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4861-DD5A-493F-B5E1-E055ED29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16E23-4EB7-438D-BFB2-3E3D65D6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12C19-EBDE-4329-97A4-E0F0F701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6DE8A7-5E73-4ED7-B4BC-CADBF6141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D964-26C1-4B64-96A8-E7CEB9CD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574DE-DB11-4B10-8F95-5497A972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8211C-61DC-4B57-AB92-FD8A9F5B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7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37DE6-345E-401E-A7B9-FCBC671CC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B2B34-BA55-4579-9276-AFB472C9E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9892B-87CD-43AD-BD52-A990A1F2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BA51F-58E5-4E54-9E0F-904F84F2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333ED-4DFD-497F-AC48-E5B1B274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00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62330" y="0"/>
            <a:ext cx="4732259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9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35724" y="0"/>
            <a:ext cx="4732259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3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382B-473B-4D94-8EB2-EA0C032B4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A6CC2-72DF-408C-BA2C-5ABDCF66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39462-6C64-4AF0-849A-636D7B7D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C3CB4-48AD-4EDD-A2E7-3957C299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3DE2A-3CC6-4615-9391-BAB6D387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3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D745-9EA2-4003-A617-CEA4E099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004B1-D0D0-4F85-997F-CAB72C4C2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18EC9-DC78-4BCB-99AF-16733A68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4454D-8F30-4E9F-B544-90ECAF49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4C798-66EF-43A0-BED4-CCB5F67D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7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AD1A-C177-421A-A1C8-AACDA014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184EE-DFAD-433D-81B7-29C64B166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708EA-4701-4FDF-9A86-4F33F08DD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39CB6-3B2F-42DE-997E-6C749FFE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9F3E2-FC96-46E6-9B79-C2A7B2A9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08C4F-9CB0-46DB-8FDB-06A9B3BD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3FEF-728D-4850-A9BD-FD4CA5BF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2A83-15E9-4065-8C14-E058C56C0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7B8EF-F416-4A82-9AA8-69DA0DE30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50FE7-98E7-4BF0-BBA7-2034905F8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BF5AA-8B64-48E5-9E72-7998904D7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465D59-DAF0-4631-A649-EA39C465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5F291-DDF5-4771-BDBD-01E54FC6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FCD6E-B6E8-4A2A-BB3B-10CFBF54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9691-7682-4719-A855-CAFFD1DE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4B546-E41A-4C97-96DF-0A700735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9AFE7-2CB5-4A95-B894-743D26C5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E2D69-7926-4A3E-8357-857D1F46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2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B61F4-40A3-495A-82EF-F96A05AA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7B6D4-8C27-4229-A053-DF82346B6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D275-2985-419B-BEC5-D9971C0A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0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651D-3FC5-4F7D-B810-7E2DD6BE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B5A38-8FAA-4663-97B9-953B357F9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B0D3E-0560-426B-BAB2-DD4F7E6DA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3C3BC-74A2-4AA3-886E-CB76C599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CFD65-73E7-4D78-AD20-D6639B5E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FD90C-2C2D-4FBD-9F27-970841E6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486C9-2D5F-4C2D-9AA8-9668FE35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45A98-724D-4338-B021-39574CEEE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8688B-3036-4BC1-B507-113779AB5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9FA26-C022-45AB-965D-8CE24397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AD746-B4FF-43EF-A7B4-04D3B8CB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E7FB3-7C06-41B8-BCE0-AB8751EA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8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FB14A-0463-4F4A-B1FC-2662E57B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F090F-C8F3-45BE-AC43-4D66D3B2B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08C00-07B1-40A1-A8C3-F8FD3853E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C2FD-FDB2-444B-835C-1CDA79D8B308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20DE-7E5D-4660-BA6C-56FF2EF41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7FBF0-EAAE-4A54-9D4F-05E8119AF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3D0E2-163A-4B30-9515-BDC285904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1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588" y="0"/>
            <a:ext cx="4300151" cy="6858000"/>
          </a:xfrm>
          <a:custGeom>
            <a:avLst/>
            <a:gdLst>
              <a:gd name="connsiteX0" fmla="*/ 0 w 8155459"/>
              <a:gd name="connsiteY0" fmla="*/ 24714 h 13716000"/>
              <a:gd name="connsiteX1" fmla="*/ 0 w 8155459"/>
              <a:gd name="connsiteY1" fmla="*/ 13716000 h 13716000"/>
              <a:gd name="connsiteX2" fmla="*/ 2940908 w 8155459"/>
              <a:gd name="connsiteY2" fmla="*/ 13716000 h 13716000"/>
              <a:gd name="connsiteX3" fmla="*/ 8155459 w 8155459"/>
              <a:gd name="connsiteY3" fmla="*/ 0 h 13716000"/>
              <a:gd name="connsiteX4" fmla="*/ 24714 w 8155459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459" h="13716000">
                <a:moveTo>
                  <a:pt x="0" y="24714"/>
                </a:moveTo>
                <a:lnTo>
                  <a:pt x="0" y="13716000"/>
                </a:lnTo>
                <a:lnTo>
                  <a:pt x="2940908" y="13716000"/>
                </a:lnTo>
                <a:lnTo>
                  <a:pt x="8155459" y="0"/>
                </a:lnTo>
                <a:lnTo>
                  <a:pt x="24714" y="0"/>
                </a:lnTo>
              </a:path>
            </a:pathLst>
          </a:custGeom>
          <a:solidFill>
            <a:srgbClr val="6C4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63" y="0"/>
            <a:ext cx="6107835" cy="6857999"/>
          </a:xfrm>
          <a:prstGeom prst="parallelogram">
            <a:avLst>
              <a:gd name="adj" fmla="val 45649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D25BDA-4C8E-4287-8F12-28F4FDEA32E0}"/>
              </a:ext>
            </a:extLst>
          </p:cNvPr>
          <p:cNvSpPr/>
          <p:nvPr/>
        </p:nvSpPr>
        <p:spPr>
          <a:xfrm>
            <a:off x="5753690" y="2095808"/>
            <a:ext cx="5375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Cinzel Black" panose="00000A00000000000000" pitchFamily="50" charset="0"/>
              </a:rPr>
              <a:t>How Big Are You? Quiz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24047-A005-4953-8056-550A43EAB8BB}"/>
              </a:ext>
            </a:extLst>
          </p:cNvPr>
          <p:cNvSpPr/>
          <p:nvPr/>
        </p:nvSpPr>
        <p:spPr>
          <a:xfrm>
            <a:off x="6096000" y="4872019"/>
            <a:ext cx="4717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inzel Black" panose="00000A00000000000000" pitchFamily="50" charset="0"/>
              </a:rPr>
              <a:t>Series 3, Week 3, Session 2</a:t>
            </a:r>
          </a:p>
        </p:txBody>
      </p:sp>
      <p:pic>
        <p:nvPicPr>
          <p:cNvPr id="7" name="Picture 6" descr="A picture containing compact disk, electronics&#10;&#10;Description generated with high confidence">
            <a:extLst>
              <a:ext uri="{FF2B5EF4-FFF2-40B4-BE49-F238E27FC236}">
                <a16:creationId xmlns:a16="http://schemas.microsoft.com/office/drawing/2014/main" id="{766C37ED-753D-4036-A4E2-09B6ABCBA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65" y="456030"/>
            <a:ext cx="2270732" cy="16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6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7596422" y="0"/>
            <a:ext cx="4593991" cy="6858001"/>
          </a:xfrm>
          <a:custGeom>
            <a:avLst/>
            <a:gdLst>
              <a:gd name="connsiteX0" fmla="*/ 5338916 w 8937522"/>
              <a:gd name="connsiteY0" fmla="*/ 0 h 13745497"/>
              <a:gd name="connsiteX1" fmla="*/ 8937522 w 8937522"/>
              <a:gd name="connsiteY1" fmla="*/ 0 h 13745497"/>
              <a:gd name="connsiteX2" fmla="*/ 8937522 w 8937522"/>
              <a:gd name="connsiteY2" fmla="*/ 13745497 h 13745497"/>
              <a:gd name="connsiteX3" fmla="*/ 0 w 8937522"/>
              <a:gd name="connsiteY3" fmla="*/ 13745497 h 13745497"/>
              <a:gd name="connsiteX4" fmla="*/ 5279922 w 8937522"/>
              <a:gd name="connsiteY4" fmla="*/ 58994 h 1374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7522" h="13745497">
                <a:moveTo>
                  <a:pt x="5338916" y="0"/>
                </a:moveTo>
                <a:lnTo>
                  <a:pt x="8937522" y="0"/>
                </a:lnTo>
                <a:lnTo>
                  <a:pt x="8937522" y="13745497"/>
                </a:lnTo>
                <a:lnTo>
                  <a:pt x="0" y="13745497"/>
                </a:lnTo>
                <a:lnTo>
                  <a:pt x="5279922" y="58994"/>
                </a:lnTo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145" y="144263"/>
            <a:ext cx="4916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44546A"/>
                </a:solidFill>
                <a:latin typeface="Cinzel Black" panose="00000A00000000000000" pitchFamily="50" charset="0"/>
                <a:ea typeface="Montserrat Semi" charset="0"/>
                <a:cs typeface="Montserrat Semi" charset="0"/>
              </a:rPr>
              <a:t>Activation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inzel Black" panose="00000A00000000000000" pitchFamily="50" charset="0"/>
              <a:ea typeface="Montserrat Semi" charset="0"/>
              <a:cs typeface="Montserrat Semi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79" y="0"/>
            <a:ext cx="6497234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2EDB0-3388-4D5A-936B-0853C56E1D12}"/>
              </a:ext>
            </a:extLst>
          </p:cNvPr>
          <p:cNvSpPr txBox="1"/>
          <p:nvPr/>
        </p:nvSpPr>
        <p:spPr>
          <a:xfrm>
            <a:off x="238799" y="1252956"/>
            <a:ext cx="755135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badi" panose="020B0604020104020204" pitchFamily="34" charset="0"/>
              </a:rPr>
              <a:t>How do you see yourself?  Is it “big” enough?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badi" panose="020B0604020104020204" pitchFamily="34" charset="0"/>
              </a:rPr>
              <a:t>Ask God how “big” He sees you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badi" panose="020B0604020104020204" pitchFamily="34" charset="0"/>
              </a:rPr>
              <a:t>What beliefs or thoughts about yourself do you need to get rid of to see yourself as God does?</a:t>
            </a:r>
          </a:p>
          <a:p>
            <a:r>
              <a:rPr lang="en-US" sz="2400" dirty="0">
                <a:latin typeface="Abadi" panose="020B0604020104020204" pitchFamily="34" charset="0"/>
              </a:rPr>
              <a:t>Music by Healing Frequencies Music, Del Hungerford, Used by permission</a:t>
            </a:r>
          </a:p>
          <a:p>
            <a:r>
              <a:rPr lang="en-US" sz="2400" dirty="0">
                <a:latin typeface="Abadi" panose="020B0604020104020204" pitchFamily="34" charset="0"/>
              </a:rPr>
              <a:t>Check out her website at: www.HealingFrequenciesMusic.com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000" dirty="0">
              <a:solidFill>
                <a:prstClr val="black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8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588" y="0"/>
            <a:ext cx="4300151" cy="6858000"/>
          </a:xfrm>
          <a:custGeom>
            <a:avLst/>
            <a:gdLst>
              <a:gd name="connsiteX0" fmla="*/ 0 w 8155459"/>
              <a:gd name="connsiteY0" fmla="*/ 24714 h 13716000"/>
              <a:gd name="connsiteX1" fmla="*/ 0 w 8155459"/>
              <a:gd name="connsiteY1" fmla="*/ 13716000 h 13716000"/>
              <a:gd name="connsiteX2" fmla="*/ 2940908 w 8155459"/>
              <a:gd name="connsiteY2" fmla="*/ 13716000 h 13716000"/>
              <a:gd name="connsiteX3" fmla="*/ 8155459 w 8155459"/>
              <a:gd name="connsiteY3" fmla="*/ 0 h 13716000"/>
              <a:gd name="connsiteX4" fmla="*/ 24714 w 8155459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459" h="13716000">
                <a:moveTo>
                  <a:pt x="0" y="24714"/>
                </a:moveTo>
                <a:lnTo>
                  <a:pt x="0" y="13716000"/>
                </a:lnTo>
                <a:lnTo>
                  <a:pt x="2940908" y="13716000"/>
                </a:lnTo>
                <a:lnTo>
                  <a:pt x="8155459" y="0"/>
                </a:lnTo>
                <a:lnTo>
                  <a:pt x="24714" y="0"/>
                </a:lnTo>
              </a:path>
            </a:pathLst>
          </a:custGeom>
          <a:solidFill>
            <a:srgbClr val="6C4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63" y="0"/>
            <a:ext cx="6107835" cy="6857999"/>
          </a:xfrm>
          <a:prstGeom prst="parallelogram">
            <a:avLst>
              <a:gd name="adj" fmla="val 45649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D25BDA-4C8E-4287-8F12-28F4FDEA32E0}"/>
              </a:ext>
            </a:extLst>
          </p:cNvPr>
          <p:cNvSpPr/>
          <p:nvPr/>
        </p:nvSpPr>
        <p:spPr>
          <a:xfrm>
            <a:off x="5753690" y="2095808"/>
            <a:ext cx="5375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Cinzel Black" panose="00000A00000000000000" pitchFamily="50" charset="0"/>
              </a:rPr>
              <a:t>How Big Are You?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24047-A005-4953-8056-550A43EAB8BB}"/>
              </a:ext>
            </a:extLst>
          </p:cNvPr>
          <p:cNvSpPr/>
          <p:nvPr/>
        </p:nvSpPr>
        <p:spPr>
          <a:xfrm>
            <a:off x="6096000" y="4872019"/>
            <a:ext cx="4717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inzel Black" panose="00000A00000000000000" pitchFamily="50" charset="0"/>
              </a:rPr>
              <a:t>Series 3, Week 3, Session 2</a:t>
            </a:r>
          </a:p>
        </p:txBody>
      </p:sp>
      <p:pic>
        <p:nvPicPr>
          <p:cNvPr id="7" name="Picture 6" descr="A picture containing compact disk, electronics&#10;&#10;Description generated with high confidence">
            <a:extLst>
              <a:ext uri="{FF2B5EF4-FFF2-40B4-BE49-F238E27FC236}">
                <a16:creationId xmlns:a16="http://schemas.microsoft.com/office/drawing/2014/main" id="{766C37ED-753D-4036-A4E2-09B6ABCBA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65" y="456030"/>
            <a:ext cx="2270732" cy="16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F110-E3E8-4507-8E84-AF5B2BD1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137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inzel Black" panose="00000A00000000000000" pitchFamily="50" charset="0"/>
              </a:rPr>
              <a:t>We Are Made in His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981E-50DB-480F-AFCE-D893A293F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715000" cy="4445632"/>
          </a:xfrm>
        </p:spPr>
        <p:txBody>
          <a:bodyPr anchor="t">
            <a:normAutofit lnSpcReduction="10000"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More than just “similarities”</a:t>
            </a:r>
          </a:p>
          <a:p>
            <a:r>
              <a:rPr lang="en-US" sz="3600" dirty="0">
                <a:latin typeface="Abadi" panose="020B0604020104020204" pitchFamily="34" charset="0"/>
              </a:rPr>
              <a:t>Sons and daughters</a:t>
            </a:r>
          </a:p>
          <a:p>
            <a:r>
              <a:rPr lang="en-US" sz="3600" dirty="0">
                <a:latin typeface="Abadi" panose="020B0604020104020204" pitchFamily="34" charset="0"/>
              </a:rPr>
              <a:t>“So God created man in His own image; in the image of God He created him; male and female He created them. (Gen 1:27 NKJV)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ird flying over a field&#10;&#10;Description automatically generated">
            <a:extLst>
              <a:ext uri="{FF2B5EF4-FFF2-40B4-BE49-F238E27FC236}">
                <a16:creationId xmlns:a16="http://schemas.microsoft.com/office/drawing/2014/main" id="{B4BC0FAD-1EE3-4D40-A083-C7B672B2C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5040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BCEB-241B-4A55-A3E6-B78C7FBB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86341"/>
            <a:ext cx="6586491" cy="1676603"/>
          </a:xfrm>
        </p:spPr>
        <p:txBody>
          <a:bodyPr>
            <a:normAutofit/>
          </a:bodyPr>
          <a:lstStyle/>
          <a:p>
            <a:r>
              <a:rPr lang="en-US" dirty="0">
                <a:latin typeface="Cinzel Black" panose="00000A00000000000000" pitchFamily="50" charset="0"/>
              </a:rPr>
              <a:t>“A Little Lower”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C077-738B-436A-A40C-B9BC0D189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924050"/>
            <a:ext cx="6586489" cy="4299769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“Yet you made them only a little lower than God</a:t>
            </a:r>
            <a:br>
              <a:rPr lang="en-US" sz="3600" dirty="0">
                <a:latin typeface="Abadi" panose="020B0604020104020204" pitchFamily="34" charset="0"/>
              </a:rPr>
            </a:br>
            <a:r>
              <a:rPr lang="en-US" sz="3600" dirty="0">
                <a:latin typeface="Abadi" panose="020B0604020104020204" pitchFamily="34" charset="0"/>
              </a:rPr>
              <a:t>and crowned them with glory and honor.” Psalm 8:5 (NLT)</a:t>
            </a:r>
          </a:p>
          <a:p>
            <a:r>
              <a:rPr lang="en-US" sz="3600" dirty="0">
                <a:latin typeface="Abadi" panose="020B0604020104020204" pitchFamily="34" charset="0"/>
              </a:rPr>
              <a:t>“And </a:t>
            </a:r>
            <a:r>
              <a:rPr lang="en-US" sz="3600" dirty="0" err="1">
                <a:latin typeface="Abadi" panose="020B0604020104020204" pitchFamily="34" charset="0"/>
              </a:rPr>
              <a:t>causest</a:t>
            </a:r>
            <a:r>
              <a:rPr lang="en-US" sz="3600" dirty="0">
                <a:latin typeface="Abadi" panose="020B0604020104020204" pitchFamily="34" charset="0"/>
              </a:rPr>
              <a:t> him to lack a little of Godhead, And with </a:t>
            </a:r>
            <a:r>
              <a:rPr lang="en-US" sz="3600" dirty="0" err="1">
                <a:latin typeface="Abadi" panose="020B0604020104020204" pitchFamily="34" charset="0"/>
              </a:rPr>
              <a:t>honour</a:t>
            </a:r>
            <a:r>
              <a:rPr lang="en-US" sz="3600" dirty="0">
                <a:latin typeface="Abadi" panose="020B0604020104020204" pitchFamily="34" charset="0"/>
              </a:rPr>
              <a:t> and majesty </a:t>
            </a:r>
            <a:r>
              <a:rPr lang="en-US" sz="3600" dirty="0" err="1">
                <a:latin typeface="Abadi" panose="020B0604020104020204" pitchFamily="34" charset="0"/>
              </a:rPr>
              <a:t>compassest</a:t>
            </a:r>
            <a:r>
              <a:rPr lang="en-US" sz="3600" dirty="0">
                <a:latin typeface="Abadi" panose="020B0604020104020204" pitchFamily="34" charset="0"/>
              </a:rPr>
              <a:t> him.” Psalm 8:5 (YLT)</a:t>
            </a:r>
          </a:p>
        </p:txBody>
      </p:sp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449728A-398F-418A-BB66-6A4682944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r="33422" b="-2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607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0E96D-E3A0-42DE-884E-42AC4AD07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380" y="-3071"/>
            <a:ext cx="4977976" cy="14540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inzel Black" panose="00000A00000000000000" pitchFamily="50" charset="0"/>
              </a:rPr>
              <a:t>God is Light</a:t>
            </a:r>
          </a:p>
        </p:txBody>
      </p:sp>
      <p:sp>
        <p:nvSpPr>
          <p:cNvPr id="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46083-FD77-4596-A566-358A36C6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211" r="27013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264E8-C90E-443D-8D7C-2EEA99D66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416" y="907231"/>
            <a:ext cx="6960093" cy="5836469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badi" panose="020B0604020104020204" pitchFamily="34" charset="0"/>
              </a:rPr>
              <a:t>“This is the message which we have heard from Him…that </a:t>
            </a:r>
            <a:r>
              <a:rPr lang="en-US" sz="3200" b="1" dirty="0">
                <a:solidFill>
                  <a:srgbClr val="000000"/>
                </a:solidFill>
                <a:latin typeface="Abadi" panose="020B0604020104020204" pitchFamily="34" charset="0"/>
              </a:rPr>
              <a:t>God is light </a:t>
            </a:r>
            <a:r>
              <a:rPr lang="en-US" sz="3200" dirty="0">
                <a:solidFill>
                  <a:srgbClr val="000000"/>
                </a:solidFill>
                <a:latin typeface="Abadi" panose="020B0604020104020204" pitchFamily="34" charset="0"/>
              </a:rPr>
              <a:t>and in Him is no darkness at all.” (1Jo 1:5 NKJV)</a:t>
            </a:r>
          </a:p>
          <a:p>
            <a:r>
              <a:rPr lang="en-US" sz="3200" dirty="0">
                <a:solidFill>
                  <a:srgbClr val="000000"/>
                </a:solidFill>
                <a:latin typeface="Abadi" panose="020B0604020104020204" pitchFamily="34" charset="0"/>
              </a:rPr>
              <a:t>“Then Jesus spoke to them again, saying, "I am the light of the world. He who follows Me shall not walk in darkness, but have the light of life." (</a:t>
            </a:r>
            <a:r>
              <a:rPr lang="en-US" sz="3200" dirty="0" err="1">
                <a:solidFill>
                  <a:srgbClr val="000000"/>
                </a:solidFill>
                <a:latin typeface="Abadi" panose="020B0604020104020204" pitchFamily="34" charset="0"/>
              </a:rPr>
              <a:t>Jhn</a:t>
            </a:r>
            <a:r>
              <a:rPr lang="en-US" sz="3200" dirty="0">
                <a:solidFill>
                  <a:srgbClr val="000000"/>
                </a:solidFill>
                <a:latin typeface="Abadi" panose="020B0604020104020204" pitchFamily="34" charset="0"/>
              </a:rPr>
              <a:t> 8:12 NKJV)</a:t>
            </a:r>
          </a:p>
          <a:p>
            <a:r>
              <a:rPr lang="en-US" sz="3200" dirty="0">
                <a:solidFill>
                  <a:srgbClr val="000000"/>
                </a:solidFill>
                <a:latin typeface="Abadi" panose="020B0604020104020204" pitchFamily="34" charset="0"/>
              </a:rPr>
              <a:t> “You are the light of the world. A city that is set on a hill cannot be hidden. (Mat 5:14 NKJV)</a:t>
            </a:r>
          </a:p>
        </p:txBody>
      </p:sp>
    </p:spTree>
    <p:extLst>
      <p:ext uri="{BB962C8B-B14F-4D97-AF65-F5344CB8AC3E}">
        <p14:creationId xmlns:p14="http://schemas.microsoft.com/office/powerpoint/2010/main" val="3902403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9A99D-A9B8-4AB4-AE27-286772A7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219691"/>
            <a:ext cx="6422849" cy="1676603"/>
          </a:xfrm>
        </p:spPr>
        <p:txBody>
          <a:bodyPr>
            <a:normAutofit/>
          </a:bodyPr>
          <a:lstStyle/>
          <a:p>
            <a:r>
              <a:rPr lang="en-US" dirty="0">
                <a:latin typeface="Cinzel Black" panose="00000A00000000000000" pitchFamily="50" charset="0"/>
              </a:rPr>
              <a:t>God is Spirit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7AB2-211D-4907-80DA-3E5FF953A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105025"/>
            <a:ext cx="6742887" cy="440054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"</a:t>
            </a:r>
            <a:r>
              <a:rPr lang="en-US" sz="3600" b="1" dirty="0">
                <a:latin typeface="Abadi" panose="020B0604020104020204" pitchFamily="34" charset="0"/>
              </a:rPr>
              <a:t>God is Spirit</a:t>
            </a:r>
            <a:r>
              <a:rPr lang="en-US" sz="3600" dirty="0">
                <a:latin typeface="Abadi" panose="020B0604020104020204" pitchFamily="34" charset="0"/>
              </a:rPr>
              <a:t>, and those who worship Him must worship in spirit and truth." (</a:t>
            </a:r>
            <a:r>
              <a:rPr lang="en-US" sz="3600" dirty="0" err="1">
                <a:latin typeface="Abadi" panose="020B0604020104020204" pitchFamily="34" charset="0"/>
              </a:rPr>
              <a:t>Jhn</a:t>
            </a:r>
            <a:r>
              <a:rPr lang="en-US" sz="3600" dirty="0">
                <a:latin typeface="Abadi" panose="020B0604020104020204" pitchFamily="34" charset="0"/>
              </a:rPr>
              <a:t> 4:24 NKJV)</a:t>
            </a:r>
          </a:p>
          <a:p>
            <a:r>
              <a:rPr lang="en-US" sz="3600" dirty="0">
                <a:latin typeface="Abadi" panose="020B0604020104020204" pitchFamily="34" charset="0"/>
              </a:rPr>
              <a:t>“But there is a spirit in man, And the breath of the Almighty gives him understanding.” (Job 32:8 NKJV)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10" y="0"/>
            <a:ext cx="4636008" cy="6858000"/>
          </a:xfrm>
          <a:prstGeom prst="rect">
            <a:avLst/>
          </a:prstGeom>
          <a:solidFill>
            <a:srgbClr val="767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0CA75-649C-44BA-A1EB-2850B3F13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85"/>
          <a:stretch/>
        </p:blipFill>
        <p:spPr>
          <a:xfrm>
            <a:off x="8205634" y="722376"/>
            <a:ext cx="3337560" cy="541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165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C5F08-9E5E-491D-927D-E106CA3B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905" y="170602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inzel Black" panose="00000A00000000000000" pitchFamily="50" charset="0"/>
              </a:rPr>
              <a:t>God is Love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BC1FFDD-3958-4C61-AB44-D8645D0A2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4359" b="-3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3BCF9-F8A6-43DF-9086-3C1A9616E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0" y="1314450"/>
            <a:ext cx="6838950" cy="554355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badi" panose="020B0604020104020204" pitchFamily="34" charset="0"/>
              </a:rPr>
              <a:t>“And we have known and believed the love that God has for us. </a:t>
            </a:r>
            <a:r>
              <a:rPr lang="en-US" sz="3600" b="1" dirty="0">
                <a:solidFill>
                  <a:srgbClr val="000000"/>
                </a:solidFill>
                <a:latin typeface="Abadi" panose="020B0604020104020204" pitchFamily="34" charset="0"/>
              </a:rPr>
              <a:t>God is love</a:t>
            </a:r>
            <a:r>
              <a:rPr lang="en-US" sz="3600" dirty="0">
                <a:solidFill>
                  <a:srgbClr val="000000"/>
                </a:solidFill>
                <a:latin typeface="Abadi" panose="020B0604020104020204" pitchFamily="34" charset="0"/>
              </a:rPr>
              <a:t>, and he who abides in love abides in God, and God in him.” (1Jo 4:16 NKJV)</a:t>
            </a:r>
          </a:p>
          <a:p>
            <a:r>
              <a:rPr lang="en-US" sz="3600" dirty="0">
                <a:solidFill>
                  <a:srgbClr val="000000"/>
                </a:solidFill>
                <a:latin typeface="Abadi" panose="020B0604020104020204" pitchFamily="34" charset="0"/>
              </a:rPr>
              <a:t>There is no specific reference that man is love</a:t>
            </a:r>
          </a:p>
          <a:p>
            <a:r>
              <a:rPr lang="en-US" sz="3600" dirty="0">
                <a:solidFill>
                  <a:srgbClr val="000000"/>
                </a:solidFill>
                <a:latin typeface="Abadi" panose="020B0604020104020204" pitchFamily="34" charset="0"/>
              </a:rPr>
              <a:t>IS THIS THE MISSING PIECE?</a:t>
            </a:r>
          </a:p>
          <a:p>
            <a:r>
              <a:rPr lang="en-US" sz="3600" dirty="0">
                <a:solidFill>
                  <a:srgbClr val="000000"/>
                </a:solidFill>
                <a:latin typeface="Abadi" panose="020B0604020104020204" pitchFamily="34" charset="0"/>
              </a:rPr>
              <a:t>Is earth where we learn to love?</a:t>
            </a:r>
          </a:p>
        </p:txBody>
      </p:sp>
    </p:spTree>
    <p:extLst>
      <p:ext uri="{BB962C8B-B14F-4D97-AF65-F5344CB8AC3E}">
        <p14:creationId xmlns:p14="http://schemas.microsoft.com/office/powerpoint/2010/main" val="46490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B264-EF8F-46EE-B5D2-6EE9665B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inzel Black" panose="00000A00000000000000" pitchFamily="50" charset="0"/>
              </a:rPr>
              <a:t>If This Is 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1A270-C4A7-4443-ABCA-3424A7F1D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Then the whole journey is about love (not getting it “right” or our behavior)</a:t>
            </a:r>
          </a:p>
          <a:p>
            <a:r>
              <a:rPr lang="en-US" sz="3600" dirty="0">
                <a:latin typeface="Abadi" panose="020B0604020104020204" pitchFamily="34" charset="0"/>
              </a:rPr>
              <a:t>Reframe EVERYTHING in the context of love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CE0F2-1475-44B8-8AA4-918E8384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r="2731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0999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5F110-E3E8-4507-8E84-AF5B2BD1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inzel Black" panose="00000A00000000000000" pitchFamily="50" charset="0"/>
              </a:rPr>
              <a:t>Equal Heirs with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981E-50DB-480F-AFCE-D893A293F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“The Spirit himself testifies together with our spirit that we are God's children,  and if children, also heirs ​-- ​heirs of God and coheirs with Christ ​-- ​if indeed we suffer with him so that we may also be glorified with him.”  (Rom 8:16-17 CSB)</a:t>
            </a:r>
          </a:p>
        </p:txBody>
      </p:sp>
    </p:spTree>
    <p:extLst>
      <p:ext uri="{BB962C8B-B14F-4D97-AF65-F5344CB8AC3E}">
        <p14:creationId xmlns:p14="http://schemas.microsoft.com/office/powerpoint/2010/main" val="1185997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5815</TotalTime>
  <Words>576</Words>
  <Application>Microsoft Office PowerPoint</Application>
  <PresentationFormat>Widescreen</PresentationFormat>
  <Paragraphs>43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Abadi</vt:lpstr>
      <vt:lpstr>Arial</vt:lpstr>
      <vt:lpstr>Calibri</vt:lpstr>
      <vt:lpstr>Calibri Light</vt:lpstr>
      <vt:lpstr>Cinzel Black</vt:lpstr>
      <vt:lpstr>Office Theme</vt:lpstr>
      <vt:lpstr>PowerPoint Presentation</vt:lpstr>
      <vt:lpstr>PowerPoint Presentation</vt:lpstr>
      <vt:lpstr>We Are Made in His Image</vt:lpstr>
      <vt:lpstr>“A Little Lower”</vt:lpstr>
      <vt:lpstr>God is Light</vt:lpstr>
      <vt:lpstr>God is Spirit</vt:lpstr>
      <vt:lpstr>God is Love</vt:lpstr>
      <vt:lpstr>If This Is So…</vt:lpstr>
      <vt:lpstr>Equal Heirs with Christ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4</cp:revision>
  <dcterms:created xsi:type="dcterms:W3CDTF">2019-07-18T21:35:47Z</dcterms:created>
  <dcterms:modified xsi:type="dcterms:W3CDTF">2019-07-25T16:08:02Z</dcterms:modified>
</cp:coreProperties>
</file>